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25"/>
  </p:notes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58" r:id="rId11"/>
    <p:sldId id="266" r:id="rId12"/>
    <p:sldId id="267" r:id="rId13"/>
    <p:sldId id="268" r:id="rId14"/>
    <p:sldId id="273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8" r:id="rId23"/>
    <p:sldId id="277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39CFD-B68E-4015-B351-65EA16D75735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35D2C-E083-4ADA-AE82-912A391BE4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2E50-2A5C-4BE4-8BA0-D5CBA3BBB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6F573-79DD-454D-8161-A8A0B82A7B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10A7-1CE0-474A-8FB3-F090E57AE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9B8C-4E1A-4882-A1FF-3F7E5F02A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BE31-F522-4C91-BCFF-AF42AECB1E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CDCDC-F921-4801-90A5-53251C7EE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74F7C-9B9F-47D7-B190-F54FCAE14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D7FC-D5DD-42E7-A4E4-14D24BB2B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8813-F477-4931-AB1E-A1077DB98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A549-EE33-47AF-8EB4-EE25E5E0E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18C21-7B57-4710-98CD-7D04C61575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29000"/>
            <a:ext cx="7772400" cy="1470025"/>
          </a:xfrm>
        </p:spPr>
        <p:txBody>
          <a:bodyPr/>
          <a:lstStyle/>
          <a:p>
            <a:r>
              <a:rPr lang="en-US" dirty="0" smtClean="0"/>
              <a:t>RPM </a:t>
            </a:r>
            <a:r>
              <a:rPr lang="en-US" dirty="0" err="1" smtClean="0"/>
              <a:t>WikiSpace</a:t>
            </a:r>
            <a:r>
              <a:rPr lang="en-US" dirty="0" smtClean="0"/>
              <a:t>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876800"/>
            <a:ext cx="6400800" cy="1752600"/>
          </a:xfrm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2010</a:t>
            </a:r>
          </a:p>
          <a:p>
            <a:endParaRPr lang="en-US" dirty="0"/>
          </a:p>
        </p:txBody>
      </p:sp>
      <p:pic>
        <p:nvPicPr>
          <p:cNvPr id="4" name="Picture 3" descr="rpm-tagl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685800"/>
            <a:ext cx="402336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Select </a:t>
            </a:r>
            <a:r>
              <a:rPr lang="en-US" sz="3200" dirty="0" smtClean="0"/>
              <a:t>page </a:t>
            </a:r>
            <a:r>
              <a:rPr lang="en-US" sz="3200" dirty="0" smtClean="0"/>
              <a:t>and click the EDIT button</a:t>
            </a:r>
            <a:endParaRPr lang="en-US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2286000" y="1524000"/>
            <a:ext cx="5638800" cy="1295400"/>
            <a:chOff x="1828800" y="4572000"/>
            <a:chExt cx="6949144" cy="20574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28800" y="4572000"/>
              <a:ext cx="6949144" cy="17716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Oval 9"/>
            <p:cNvSpPr/>
            <p:nvPr/>
          </p:nvSpPr>
          <p:spPr bwMode="auto">
            <a:xfrm>
              <a:off x="6934200" y="5562600"/>
              <a:ext cx="1752600" cy="1066800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9B8C-4E1A-4882-A1FF-3F7E5F02ADA4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85800" y="4114800"/>
            <a:ext cx="8077200" cy="2057400"/>
            <a:chOff x="533400" y="3886200"/>
            <a:chExt cx="8077200" cy="20574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000" y="3962400"/>
              <a:ext cx="7800975" cy="19812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1" name="Rounded Rectangle 10"/>
            <p:cNvSpPr/>
            <p:nvPr/>
          </p:nvSpPr>
          <p:spPr>
            <a:xfrm>
              <a:off x="533400" y="3886200"/>
              <a:ext cx="8077200" cy="76200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895600" y="3276600"/>
            <a:ext cx="4343400" cy="584775"/>
            <a:chOff x="4191000" y="3581400"/>
            <a:chExt cx="4343400" cy="584775"/>
          </a:xfrm>
        </p:grpSpPr>
        <p:sp>
          <p:nvSpPr>
            <p:cNvPr id="13" name="TextBox 12"/>
            <p:cNvSpPr txBox="1"/>
            <p:nvPr/>
          </p:nvSpPr>
          <p:spPr>
            <a:xfrm>
              <a:off x="4267200" y="3581400"/>
              <a:ext cx="41545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The Editor appears</a:t>
              </a:r>
              <a:endParaRPr lang="en-US" sz="3200" dirty="0"/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4191000" y="3581400"/>
              <a:ext cx="4343400" cy="582144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9B8C-4E1A-4882-A1FF-3F7E5F02ADA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8705730" cy="49863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1143000" y="2209800"/>
            <a:ext cx="7391400" cy="1447800"/>
            <a:chOff x="1143000" y="2819400"/>
            <a:chExt cx="4343400" cy="838200"/>
          </a:xfrm>
        </p:grpSpPr>
        <p:sp>
          <p:nvSpPr>
            <p:cNvPr id="7" name="Rounded Rectangle 6"/>
            <p:cNvSpPr/>
            <p:nvPr/>
          </p:nvSpPr>
          <p:spPr>
            <a:xfrm>
              <a:off x="1143000" y="2819400"/>
              <a:ext cx="4343400" cy="8382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95400" y="2895600"/>
              <a:ext cx="403860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+mn-lt"/>
                </a:rPr>
                <a:t>Click on the page where you want to EDIT and </a:t>
              </a:r>
              <a:r>
                <a:rPr lang="en-US" sz="3200" dirty="0" smtClean="0">
                  <a:latin typeface="+mn-lt"/>
                </a:rPr>
                <a:t>then type </a:t>
              </a:r>
              <a:r>
                <a:rPr lang="en-US" sz="3200" dirty="0" smtClean="0">
                  <a:latin typeface="+mn-lt"/>
                </a:rPr>
                <a:t>or copy plain text</a:t>
              </a:r>
              <a:endParaRPr lang="en-US" sz="3200" dirty="0">
                <a:latin typeface="+mn-lt"/>
              </a:endParaRPr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rot="10800000" flipV="1">
            <a:off x="381000" y="3429000"/>
            <a:ext cx="7620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D7FC-D5DD-42E7-A4E4-14D24BB2B0E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105400"/>
            <a:ext cx="2190750" cy="914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3810000" y="5105400"/>
            <a:ext cx="10668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1066800" y="2743200"/>
            <a:ext cx="7620000" cy="1298027"/>
            <a:chOff x="990600" y="2995613"/>
            <a:chExt cx="7162800" cy="866775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0600" y="2995613"/>
              <a:ext cx="7162800" cy="86677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8" name="Rounded Rectangle 7"/>
            <p:cNvSpPr/>
            <p:nvPr/>
          </p:nvSpPr>
          <p:spPr>
            <a:xfrm>
              <a:off x="990600" y="2997367"/>
              <a:ext cx="5791200" cy="355433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200" y="533400"/>
            <a:ext cx="790367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change font, size or </a:t>
            </a:r>
            <a:r>
              <a:rPr lang="en-US" sz="3200" dirty="0" smtClean="0"/>
              <a:t>color</a:t>
            </a:r>
            <a:endParaRPr 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429000" y="48768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" y="28194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914400" y="5105400"/>
            <a:ext cx="2209800" cy="762000"/>
            <a:chOff x="1573763" y="-1290571"/>
            <a:chExt cx="4884489" cy="1657977"/>
          </a:xfrm>
        </p:grpSpPr>
        <p:sp>
          <p:nvSpPr>
            <p:cNvPr id="19" name="Rounded Rectangle 18"/>
            <p:cNvSpPr/>
            <p:nvPr/>
          </p:nvSpPr>
          <p:spPr>
            <a:xfrm>
              <a:off x="1573763" y="-1290571"/>
              <a:ext cx="4884489" cy="1657977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768388" y="-1014241"/>
              <a:ext cx="4038601" cy="11566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Select</a:t>
              </a:r>
              <a:endParaRPr lang="en-US" sz="3200" dirty="0"/>
            </a:p>
          </p:txBody>
        </p:sp>
      </p:grp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5181600"/>
            <a:ext cx="457200" cy="47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ounded Rectangle 14"/>
          <p:cNvSpPr/>
          <p:nvPr/>
        </p:nvSpPr>
        <p:spPr>
          <a:xfrm>
            <a:off x="914400" y="1676400"/>
            <a:ext cx="3352800" cy="762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066800" y="1752600"/>
            <a:ext cx="32004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Highlight the text</a:t>
            </a: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724400" y="5715000"/>
            <a:ext cx="3352800" cy="762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Change the font, size, color and alignment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D7FC-D5DD-42E7-A4E4-14D24BB2B0E3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700213" y="1981200"/>
            <a:ext cx="4930803" cy="3467099"/>
            <a:chOff x="1700213" y="1981200"/>
            <a:chExt cx="4930803" cy="346709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00213" y="1981200"/>
              <a:ext cx="4930803" cy="346709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5" name="Right Brace 4"/>
            <p:cNvSpPr/>
            <p:nvPr/>
          </p:nvSpPr>
          <p:spPr>
            <a:xfrm>
              <a:off x="4267200" y="2667000"/>
              <a:ext cx="228600" cy="1676400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105400" y="5791200"/>
            <a:ext cx="242654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Apply Styles</a:t>
            </a:r>
            <a:endParaRPr lang="en-US" sz="3200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3429000" y="5334000"/>
            <a:ext cx="121920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Save the changes!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800350"/>
            <a:ext cx="7620000" cy="1257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6934200" y="2895600"/>
            <a:ext cx="1828800" cy="609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200400" y="3581400"/>
            <a:ext cx="37338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Add a link to page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8481732" cy="1371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1143000" y="3429000"/>
            <a:ext cx="6705600" cy="914400"/>
            <a:chOff x="304800" y="2895600"/>
            <a:chExt cx="6705600" cy="914400"/>
          </a:xfrm>
        </p:grpSpPr>
        <p:sp>
          <p:nvSpPr>
            <p:cNvPr id="5" name="Rounded Rectangle 4"/>
            <p:cNvSpPr/>
            <p:nvPr/>
          </p:nvSpPr>
          <p:spPr>
            <a:xfrm>
              <a:off x="304800" y="2895600"/>
              <a:ext cx="6705600" cy="9144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33401" y="3048000"/>
              <a:ext cx="632459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+mj-lt"/>
                </a:rPr>
                <a:t>Highlight the text and click on the </a:t>
              </a:r>
              <a:endParaRPr lang="en-US" sz="3200" dirty="0">
                <a:latin typeface="+mj-lt"/>
              </a:endParaRPr>
            </a:p>
          </p:txBody>
        </p: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4225" y="3733800"/>
            <a:ext cx="5619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0800000">
            <a:off x="3886200" y="1905000"/>
            <a:ext cx="2057400" cy="1295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Link to page outside of the wiki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04800" y="1676400"/>
            <a:ext cx="4114800" cy="2209800"/>
            <a:chOff x="304800" y="1676400"/>
            <a:chExt cx="4114800" cy="2209800"/>
          </a:xfrm>
        </p:grpSpPr>
        <p:sp>
          <p:nvSpPr>
            <p:cNvPr id="4" name="Rounded Rectangle 3"/>
            <p:cNvSpPr/>
            <p:nvPr/>
          </p:nvSpPr>
          <p:spPr>
            <a:xfrm>
              <a:off x="304800" y="1676400"/>
              <a:ext cx="4038600" cy="22098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" y="1752600"/>
              <a:ext cx="39624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>
                <a:buAutoNum type="arabicPeriod"/>
              </a:pPr>
              <a:r>
                <a:rPr lang="en-US" sz="3200" dirty="0" smtClean="0">
                  <a:latin typeface="+mn-lt"/>
                </a:rPr>
                <a:t>Use External Link</a:t>
              </a:r>
            </a:p>
            <a:p>
              <a:pPr marL="514350" indent="-514350">
                <a:buAutoNum type="arabicPeriod"/>
              </a:pPr>
              <a:r>
                <a:rPr lang="en-US" sz="3200" dirty="0" smtClean="0">
                  <a:latin typeface="+mn-lt"/>
                </a:rPr>
                <a:t>Copy </a:t>
              </a:r>
              <a:r>
                <a:rPr lang="en-US" sz="3200" dirty="0" smtClean="0">
                  <a:latin typeface="+mn-lt"/>
                </a:rPr>
                <a:t>and paste the URL in the </a:t>
              </a:r>
              <a:r>
                <a:rPr lang="en-US" sz="3200" dirty="0" smtClean="0">
                  <a:latin typeface="+mn-lt"/>
                </a:rPr>
                <a:t>Address</a:t>
              </a:r>
            </a:p>
            <a:p>
              <a:pPr marL="514350" indent="-514350">
                <a:buAutoNum type="arabicPeriod"/>
              </a:pPr>
              <a:r>
                <a:rPr lang="en-US" sz="3200" dirty="0" smtClean="0">
                  <a:latin typeface="+mn-lt"/>
                </a:rPr>
                <a:t>Click on Add </a:t>
              </a:r>
              <a:r>
                <a:rPr lang="en-US" sz="3200" dirty="0" smtClean="0">
                  <a:latin typeface="+mn-lt"/>
                </a:rPr>
                <a:t>Link</a:t>
              </a:r>
              <a:endParaRPr lang="en-US" sz="3200" dirty="0">
                <a:latin typeface="+mn-lt"/>
              </a:endParaRPr>
            </a:p>
          </p:txBody>
        </p:sp>
      </p:grp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438400"/>
            <a:ext cx="3819525" cy="27241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96000" y="47244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38100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91200" y="24384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648200" y="3733800"/>
            <a:ext cx="6096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629400" y="4953000"/>
            <a:ext cx="533400" cy="381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52400" y="5715000"/>
            <a:ext cx="4800600" cy="838200"/>
            <a:chOff x="1573763" y="-1290571"/>
            <a:chExt cx="4884489" cy="1657977"/>
          </a:xfrm>
        </p:grpSpPr>
        <p:sp>
          <p:nvSpPr>
            <p:cNvPr id="22" name="Rounded Rectangle 21"/>
            <p:cNvSpPr/>
            <p:nvPr/>
          </p:nvSpPr>
          <p:spPr>
            <a:xfrm>
              <a:off x="1573763" y="-1290571"/>
              <a:ext cx="4884489" cy="1657977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768388" y="-1139848"/>
              <a:ext cx="4612333" cy="14002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+mn-lt"/>
                </a:rPr>
                <a:t>Check New Window to open link</a:t>
              </a:r>
            </a:p>
            <a:p>
              <a:pPr algn="ctr"/>
              <a:r>
                <a:rPr lang="en-US" sz="2000" dirty="0" smtClean="0">
                  <a:latin typeface="+mn-lt"/>
                </a:rPr>
                <a:t> in a new browser window</a:t>
              </a:r>
              <a:endParaRPr lang="en-US" sz="2000" dirty="0">
                <a:latin typeface="+mn-lt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Link to page within the wiki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33947" y="1676400"/>
            <a:ext cx="4566653" cy="3352800"/>
            <a:chOff x="304800" y="1676400"/>
            <a:chExt cx="4043856" cy="2743200"/>
          </a:xfrm>
        </p:grpSpPr>
        <p:sp>
          <p:nvSpPr>
            <p:cNvPr id="5" name="Rounded Rectangle 4"/>
            <p:cNvSpPr/>
            <p:nvPr/>
          </p:nvSpPr>
          <p:spPr>
            <a:xfrm>
              <a:off x="304800" y="1676400"/>
              <a:ext cx="4038600" cy="27432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7542" y="1752600"/>
              <a:ext cx="3981114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>
                <a:buAutoNum type="arabicPeriod"/>
              </a:pPr>
              <a:r>
                <a:rPr lang="en-US" sz="3200" dirty="0" smtClean="0"/>
                <a:t>Use Wiki Link</a:t>
              </a:r>
            </a:p>
            <a:p>
              <a:pPr marL="514350" indent="-514350">
                <a:buAutoNum type="arabicPeriod"/>
              </a:pPr>
              <a:r>
                <a:rPr lang="en-US" sz="3200" dirty="0" smtClean="0"/>
                <a:t>Highlight or type link text</a:t>
              </a:r>
            </a:p>
            <a:p>
              <a:pPr marL="514350" indent="-514350">
                <a:buAutoNum type="arabicPeriod"/>
              </a:pPr>
              <a:r>
                <a:rPr lang="en-US" sz="3200" dirty="0" smtClean="0"/>
                <a:t>Select wiki page from drop-down</a:t>
              </a:r>
            </a:p>
            <a:p>
              <a:pPr marL="514350" indent="-514350">
                <a:buAutoNum type="arabicPeriod"/>
              </a:pPr>
              <a:r>
                <a:rPr lang="en-US" sz="3200" dirty="0" smtClean="0"/>
                <a:t>Add Link</a:t>
              </a:r>
              <a:endParaRPr lang="en-US" sz="32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581400"/>
            <a:ext cx="3838575" cy="27622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562600" y="35814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44196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76800" y="50292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15200" y="58674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Save the changes!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743200"/>
            <a:ext cx="7800975" cy="1371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6934200" y="2895600"/>
            <a:ext cx="1828800" cy="609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1828800" y="3657600"/>
            <a:ext cx="5181600" cy="22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Insert a file or image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800"/>
            <a:ext cx="5362575" cy="5619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4419600" y="1981200"/>
            <a:ext cx="914400" cy="22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4042" y="2514600"/>
            <a:ext cx="4057558" cy="31289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6" name="Group 15"/>
          <p:cNvGrpSpPr/>
          <p:nvPr/>
        </p:nvGrpSpPr>
        <p:grpSpPr>
          <a:xfrm>
            <a:off x="152400" y="2743200"/>
            <a:ext cx="4343400" cy="1600963"/>
            <a:chOff x="227033" y="1676400"/>
            <a:chExt cx="4199388" cy="3897361"/>
          </a:xfrm>
        </p:grpSpPr>
        <p:sp>
          <p:nvSpPr>
            <p:cNvPr id="17" name="Rounded Rectangle 16"/>
            <p:cNvSpPr/>
            <p:nvPr/>
          </p:nvSpPr>
          <p:spPr>
            <a:xfrm>
              <a:off x="227033" y="1676400"/>
              <a:ext cx="4199388" cy="27432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7542" y="1752604"/>
              <a:ext cx="3981114" cy="3821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>
                <a:buAutoNum type="arabicPeriod"/>
              </a:pPr>
              <a:r>
                <a:rPr lang="en-US" sz="3200" dirty="0" smtClean="0">
                  <a:latin typeface="+mn-lt"/>
                </a:rPr>
                <a:t>Select </a:t>
              </a:r>
            </a:p>
            <a:p>
              <a:pPr marL="514350" indent="-514350">
                <a:buAutoNum type="arabicPeriod"/>
              </a:pPr>
              <a:r>
                <a:rPr lang="en-US" sz="3200" dirty="0" smtClean="0">
                  <a:latin typeface="+mn-lt"/>
                </a:rPr>
                <a:t>Select </a:t>
              </a:r>
              <a:r>
                <a:rPr lang="en-US" sz="3200" b="1" dirty="0" smtClean="0">
                  <a:latin typeface="+mn-lt"/>
                </a:rPr>
                <a:t>+</a:t>
              </a:r>
              <a:r>
                <a:rPr lang="en-US" sz="3200" dirty="0" smtClean="0">
                  <a:latin typeface="+mn-lt"/>
                </a:rPr>
                <a:t>Upload Files</a:t>
              </a:r>
            </a:p>
            <a:p>
              <a:pPr marL="514350" indent="-514350">
                <a:buAutoNum type="arabicPeriod"/>
              </a:pPr>
              <a:endParaRPr lang="en-US" sz="3200" dirty="0" smtClean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315200" y="29718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962400" y="21336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2971800"/>
            <a:ext cx="5143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1143000"/>
          </a:xfrm>
        </p:spPr>
        <p:txBody>
          <a:bodyPr/>
          <a:lstStyle/>
          <a:p>
            <a:r>
              <a:rPr lang="en-US" sz="3200" dirty="0" smtClean="0"/>
              <a:t>http://rethinking-precollege-math.wikispaces.com/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Select a username, password, and email address.</a:t>
            </a:r>
            <a:endParaRPr lang="en-US" sz="2800" dirty="0"/>
          </a:p>
          <a:p>
            <a:r>
              <a:rPr lang="en-US" sz="2800" dirty="0" err="1" smtClean="0"/>
              <a:t>Wikispaces</a:t>
            </a:r>
            <a:r>
              <a:rPr lang="en-US" sz="2800" dirty="0" smtClean="0"/>
              <a:t> will </a:t>
            </a:r>
            <a:r>
              <a:rPr lang="en-US" sz="2800" dirty="0" smtClean="0"/>
              <a:t>not sell </a:t>
            </a:r>
            <a:r>
              <a:rPr lang="en-US" sz="2800" dirty="0" smtClean="0"/>
              <a:t>or release email addresses to third parties. </a:t>
            </a:r>
          </a:p>
          <a:p>
            <a:r>
              <a:rPr lang="en-US" sz="2800" dirty="0" smtClean="0"/>
              <a:t>Your email address will not be visible to other members. 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9B8C-4E1A-4882-A1FF-3F7E5F02ADA4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781175"/>
            <a:ext cx="51054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221" y="533400"/>
            <a:ext cx="7889379" cy="4724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457200" y="4572000"/>
            <a:ext cx="4343401" cy="1752600"/>
            <a:chOff x="4267200" y="4191000"/>
            <a:chExt cx="4343401" cy="1752600"/>
          </a:xfrm>
        </p:grpSpPr>
        <p:sp>
          <p:nvSpPr>
            <p:cNvPr id="6" name="Rounded Rectangle 5"/>
            <p:cNvSpPr/>
            <p:nvPr/>
          </p:nvSpPr>
          <p:spPr>
            <a:xfrm>
              <a:off x="4267201" y="4191000"/>
              <a:ext cx="4343400" cy="17526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67200" y="4338697"/>
              <a:ext cx="42672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>
                <a:buAutoNum type="arabicPeriod"/>
              </a:pPr>
              <a:r>
                <a:rPr lang="en-US" sz="3200" dirty="0" smtClean="0">
                  <a:latin typeface="+mj-lt"/>
                </a:rPr>
                <a:t>Browse your docs and s</a:t>
              </a:r>
              <a:r>
                <a:rPr lang="en-US" sz="3200" dirty="0" smtClean="0">
                  <a:latin typeface="+mj-lt"/>
                </a:rPr>
                <a:t>elect the file</a:t>
              </a:r>
            </a:p>
            <a:p>
              <a:pPr marL="514350" indent="-514350">
                <a:buAutoNum type="arabicPeriod"/>
              </a:pPr>
              <a:r>
                <a:rPr lang="en-US" sz="3200" dirty="0" smtClean="0">
                  <a:latin typeface="+mj-lt"/>
                </a:rPr>
                <a:t>Click Open</a:t>
              </a:r>
            </a:p>
          </p:txBody>
        </p:sp>
      </p:grpSp>
      <p:sp>
        <p:nvSpPr>
          <p:cNvPr id="9" name="Oval 8"/>
          <p:cNvSpPr/>
          <p:nvPr/>
        </p:nvSpPr>
        <p:spPr>
          <a:xfrm>
            <a:off x="4876800" y="3810000"/>
            <a:ext cx="1219200" cy="762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25146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029200" y="34290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1" y="533400"/>
            <a:ext cx="5410200" cy="216408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352800"/>
            <a:ext cx="2181225" cy="685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381000" y="3124200"/>
            <a:ext cx="4343401" cy="3276600"/>
            <a:chOff x="4267200" y="4191000"/>
            <a:chExt cx="4343401" cy="3276600"/>
          </a:xfrm>
        </p:grpSpPr>
        <p:sp>
          <p:nvSpPr>
            <p:cNvPr id="7" name="Rounded Rectangle 6"/>
            <p:cNvSpPr/>
            <p:nvPr/>
          </p:nvSpPr>
          <p:spPr>
            <a:xfrm>
              <a:off x="4267201" y="4191000"/>
              <a:ext cx="4343400" cy="32766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67200" y="4338697"/>
              <a:ext cx="4267200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>
                <a:buAutoNum type="arabicPeriod"/>
              </a:pPr>
              <a:r>
                <a:rPr lang="en-US" sz="3200" dirty="0" smtClean="0">
                  <a:latin typeface="+mn-lt"/>
                </a:rPr>
                <a:t>Select your doc from the list</a:t>
              </a:r>
            </a:p>
            <a:p>
              <a:pPr marL="514350" indent="-514350">
                <a:buAutoNum type="arabicPeriod"/>
              </a:pPr>
              <a:r>
                <a:rPr lang="en-US" sz="3200" dirty="0" smtClean="0">
                  <a:latin typeface="+mn-lt"/>
                </a:rPr>
                <a:t>It appears on the page as a box</a:t>
              </a:r>
            </a:p>
            <a:p>
              <a:pPr marL="514350" indent="-514350">
                <a:buAutoNum type="arabicPeriod"/>
              </a:pPr>
              <a:r>
                <a:rPr lang="en-US" sz="3200" dirty="0" smtClean="0">
                  <a:latin typeface="+mn-lt"/>
                </a:rPr>
                <a:t>Click Preview and then Save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219200" y="18288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29200" y="34290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724400"/>
            <a:ext cx="2714625" cy="5524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257800" y="48006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Change image properties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800"/>
            <a:ext cx="5362575" cy="5619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4419600" y="1981200"/>
            <a:ext cx="914400" cy="22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15"/>
          <p:cNvGrpSpPr/>
          <p:nvPr/>
        </p:nvGrpSpPr>
        <p:grpSpPr>
          <a:xfrm>
            <a:off x="685800" y="2743200"/>
            <a:ext cx="7239000" cy="1211278"/>
            <a:chOff x="227033" y="1676400"/>
            <a:chExt cx="4199388" cy="2743200"/>
          </a:xfrm>
        </p:grpSpPr>
        <p:sp>
          <p:nvSpPr>
            <p:cNvPr id="17" name="Rounded Rectangle 16"/>
            <p:cNvSpPr/>
            <p:nvPr/>
          </p:nvSpPr>
          <p:spPr>
            <a:xfrm>
              <a:off x="227033" y="1676400"/>
              <a:ext cx="4199388" cy="27432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1237" y="1752610"/>
              <a:ext cx="4077419" cy="2439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>
                <a:buAutoNum type="arabicPeriod"/>
              </a:pPr>
              <a:r>
                <a:rPr lang="en-US" sz="3200" dirty="0" smtClean="0">
                  <a:latin typeface="+mn-lt"/>
                </a:rPr>
                <a:t>Select</a:t>
              </a:r>
              <a:r>
                <a:rPr lang="en-US" sz="3200" b="1" dirty="0" smtClean="0">
                  <a:latin typeface="+mn-lt"/>
                </a:rPr>
                <a:t> </a:t>
              </a:r>
              <a:r>
                <a:rPr lang="en-US" sz="3200" b="1" dirty="0" smtClean="0">
                  <a:latin typeface="+mn-lt"/>
                </a:rPr>
                <a:t>        +</a:t>
              </a:r>
              <a:r>
                <a:rPr lang="en-US" sz="3200" dirty="0" smtClean="0">
                  <a:latin typeface="+mn-lt"/>
                </a:rPr>
                <a:t>Upload Files</a:t>
              </a:r>
              <a:r>
                <a:rPr lang="en-US" sz="3200" dirty="0" smtClean="0">
                  <a:latin typeface="+mn-lt"/>
                </a:rPr>
                <a:t>  </a:t>
              </a:r>
            </a:p>
            <a:p>
              <a:pPr marL="514350" indent="-514350">
                <a:buAutoNum type="arabicPeriod"/>
              </a:pPr>
              <a:r>
                <a:rPr lang="en-US" sz="3200" dirty="0" smtClean="0">
                  <a:latin typeface="+mn-lt"/>
                </a:rPr>
                <a:t>Adjust image properties and close on </a:t>
              </a:r>
              <a:endParaRPr lang="en-US" sz="3200" dirty="0" smtClean="0">
                <a:latin typeface="+mn-lt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962400" y="21336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971800"/>
            <a:ext cx="5143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267200"/>
            <a:ext cx="4905375" cy="21526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4495800" y="48006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3505200"/>
            <a:ext cx="228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5486400" y="5029200"/>
            <a:ext cx="3429000" cy="533400"/>
            <a:chOff x="1573763" y="-1290571"/>
            <a:chExt cx="4884489" cy="1657977"/>
          </a:xfrm>
        </p:grpSpPr>
        <p:sp>
          <p:nvSpPr>
            <p:cNvPr id="20" name="Rounded Rectangle 19"/>
            <p:cNvSpPr/>
            <p:nvPr/>
          </p:nvSpPr>
          <p:spPr>
            <a:xfrm>
              <a:off x="1573763" y="-1290571"/>
              <a:ext cx="4884489" cy="1657977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68388" y="-1139849"/>
              <a:ext cx="4612334" cy="127040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+mn-lt"/>
                </a:rPr>
                <a:t>Get fancy and add a link!</a:t>
              </a:r>
              <a:endParaRPr lang="en-US" sz="2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More help on </a:t>
            </a:r>
            <a:r>
              <a:rPr lang="en-US" sz="3200" dirty="0" err="1" smtClean="0"/>
              <a:t>Wikispaces</a:t>
            </a:r>
            <a:r>
              <a:rPr lang="en-US" sz="3200" dirty="0" smtClean="0"/>
              <a:t>!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335840" cy="5667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495800" y="1219200"/>
            <a:ext cx="1219200" cy="762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133600"/>
            <a:ext cx="7831210" cy="40169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267200"/>
            <a:ext cx="3505200" cy="2364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2667000" cy="18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209800"/>
            <a:ext cx="6919912" cy="1933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>
            <a:off x="533400" y="1066800"/>
            <a:ext cx="838200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8153400" y="6172200"/>
            <a:ext cx="838200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019800" y="2438400"/>
            <a:ext cx="1447800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96200" y="61722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25908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11430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457200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Join the RPM Wiki!</a:t>
            </a:r>
            <a:endParaRPr lang="en-US" sz="32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9B8C-4E1A-4882-A1FF-3F7E5F02ADA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52400" y="1600200"/>
            <a:ext cx="8991600" cy="2473504"/>
            <a:chOff x="228600" y="1524000"/>
            <a:chExt cx="8991600" cy="2473504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" y="1676400"/>
              <a:ext cx="8991600" cy="2321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Oval 6"/>
            <p:cNvSpPr/>
            <p:nvPr/>
          </p:nvSpPr>
          <p:spPr bwMode="auto">
            <a:xfrm>
              <a:off x="8077200" y="1524000"/>
              <a:ext cx="609600" cy="457200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343400"/>
            <a:ext cx="45339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696200" y="19812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5791200"/>
            <a:ext cx="3048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Sign into the wiki!</a:t>
            </a:r>
            <a:endParaRPr lang="en-US" sz="32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143000"/>
            <a:ext cx="4343400" cy="685800"/>
          </a:xfrm>
        </p:spPr>
        <p:txBody>
          <a:bodyPr>
            <a:noAutofit/>
          </a:bodyPr>
          <a:lstStyle/>
          <a:p>
            <a:pPr algn="ctr"/>
            <a:r>
              <a:rPr lang="en-US" sz="3200" b="0" dirty="0" smtClean="0"/>
              <a:t>Click on the page to view</a:t>
            </a:r>
            <a:endParaRPr lang="en-US" sz="3200" b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219200" y="3124200"/>
            <a:ext cx="3313113" cy="1676400"/>
          </a:xfrm>
          <a:ln w="28575"/>
        </p:spPr>
        <p:txBody>
          <a:bodyPr/>
          <a:lstStyle/>
          <a:p>
            <a:r>
              <a:rPr lang="en-US" sz="3200" dirty="0" smtClean="0"/>
              <a:t>The navigation </a:t>
            </a:r>
            <a:r>
              <a:rPr lang="en-US" sz="3200" dirty="0" smtClean="0"/>
              <a:t>bar </a:t>
            </a:r>
            <a:r>
              <a:rPr lang="en-US" sz="3200" dirty="0" smtClean="0"/>
              <a:t>lists </a:t>
            </a:r>
            <a:r>
              <a:rPr lang="en-US" sz="3200" dirty="0" smtClean="0"/>
              <a:t>the pages in alphabetical order. </a:t>
            </a:r>
            <a:endParaRPr 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28600"/>
            <a:ext cx="2667000" cy="6428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eft Brace 6"/>
          <p:cNvSpPr/>
          <p:nvPr/>
        </p:nvSpPr>
        <p:spPr bwMode="auto">
          <a:xfrm>
            <a:off x="5105400" y="1752600"/>
            <a:ext cx="457200" cy="4876800"/>
          </a:xfrm>
          <a:prstGeom prst="leftBrace">
            <a:avLst>
              <a:gd name="adj1" fmla="val 27610"/>
              <a:gd name="adj2" fmla="val 5000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066800" y="3048000"/>
            <a:ext cx="3505200" cy="19050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8813-F477-4931-AB1E-A1077DB98EE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2895600" cy="1143000"/>
          </a:xfrm>
        </p:spPr>
        <p:txBody>
          <a:bodyPr/>
          <a:lstStyle/>
          <a:p>
            <a:pPr algn="l"/>
            <a:r>
              <a:rPr lang="en-US" sz="3200" dirty="0" smtClean="0"/>
              <a:t>Resources Page</a:t>
            </a:r>
            <a:endParaRPr lang="en-US" sz="32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95600"/>
            <a:ext cx="8458200" cy="2783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17"/>
          <p:cNvGrpSpPr/>
          <p:nvPr/>
        </p:nvGrpSpPr>
        <p:grpSpPr>
          <a:xfrm>
            <a:off x="2743200" y="1600200"/>
            <a:ext cx="3505200" cy="685800"/>
            <a:chOff x="4343400" y="304800"/>
            <a:chExt cx="3505200" cy="685800"/>
          </a:xfrm>
        </p:grpSpPr>
        <p:sp>
          <p:nvSpPr>
            <p:cNvPr id="14" name="TextBox 13"/>
            <p:cNvSpPr txBox="1"/>
            <p:nvPr/>
          </p:nvSpPr>
          <p:spPr>
            <a:xfrm>
              <a:off x="4343400" y="304800"/>
              <a:ext cx="3352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Tabs across the top </a:t>
              </a:r>
              <a:endParaRPr lang="en-US" sz="3200" dirty="0"/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4343400" y="304800"/>
              <a:ext cx="3505200" cy="685800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7" name="Oval 16"/>
          <p:cNvSpPr/>
          <p:nvPr/>
        </p:nvSpPr>
        <p:spPr bwMode="auto">
          <a:xfrm>
            <a:off x="1905000" y="2743200"/>
            <a:ext cx="4267200" cy="838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9B8C-4E1A-4882-A1FF-3F7E5F02AD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2971800" cy="1143000"/>
          </a:xfrm>
        </p:spPr>
        <p:txBody>
          <a:bodyPr/>
          <a:lstStyle/>
          <a:p>
            <a:pPr algn="l"/>
            <a:r>
              <a:rPr lang="en-US" sz="3200" dirty="0" smtClean="0"/>
              <a:t>Discussion Page</a:t>
            </a:r>
            <a:endParaRPr lang="en-US" sz="3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200400" y="1635644"/>
            <a:ext cx="5791200" cy="1412356"/>
            <a:chOff x="838200" y="1295400"/>
            <a:chExt cx="6477000" cy="2174356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200" y="1295400"/>
              <a:ext cx="6477000" cy="217435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Oval 9"/>
            <p:cNvSpPr/>
            <p:nvPr/>
          </p:nvSpPr>
          <p:spPr bwMode="auto">
            <a:xfrm>
              <a:off x="990600" y="1828800"/>
              <a:ext cx="838200" cy="457200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257800" y="3810000"/>
            <a:ext cx="3733800" cy="609600"/>
            <a:chOff x="5257800" y="3810000"/>
            <a:chExt cx="3733800" cy="609600"/>
          </a:xfrm>
        </p:grpSpPr>
        <p:sp>
          <p:nvSpPr>
            <p:cNvPr id="9" name="Rounded Rectangle 8"/>
            <p:cNvSpPr/>
            <p:nvPr/>
          </p:nvSpPr>
          <p:spPr bwMode="auto">
            <a:xfrm>
              <a:off x="5334001" y="3810000"/>
              <a:ext cx="3657599" cy="609600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57800" y="3810000"/>
              <a:ext cx="3657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+mn-lt"/>
                </a:rPr>
                <a:t>Use an engaging title</a:t>
              </a:r>
              <a:endParaRPr lang="en-US" sz="3200" dirty="0">
                <a:latin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52400" y="1981200"/>
            <a:ext cx="2971800" cy="609600"/>
            <a:chOff x="4114800" y="609600"/>
            <a:chExt cx="3733800" cy="685800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4114800" y="609600"/>
              <a:ext cx="3733800" cy="685800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14800" y="609600"/>
              <a:ext cx="3581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Add a new post</a:t>
              </a:r>
              <a:endParaRPr lang="en-US" sz="3200" dirty="0"/>
            </a:p>
          </p:txBody>
        </p:sp>
      </p:grp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505200"/>
            <a:ext cx="5100853" cy="2809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9B8C-4E1A-4882-A1FF-3F7E5F02AD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8915400" cy="493662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152400" y="3581400"/>
            <a:ext cx="3810000" cy="304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038600" y="4724400"/>
            <a:ext cx="4343400" cy="584775"/>
            <a:chOff x="4343400" y="609600"/>
            <a:chExt cx="3505200" cy="688900"/>
          </a:xfrm>
        </p:grpSpPr>
        <p:sp>
          <p:nvSpPr>
            <p:cNvPr id="8" name="TextBox 7"/>
            <p:cNvSpPr txBox="1"/>
            <p:nvPr/>
          </p:nvSpPr>
          <p:spPr>
            <a:xfrm>
              <a:off x="4343400" y="609600"/>
              <a:ext cx="3352800" cy="688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+mn-lt"/>
                </a:rPr>
                <a:t>Post your reply here</a:t>
              </a:r>
              <a:endParaRPr lang="en-US" sz="3200" dirty="0">
                <a:latin typeface="+mn-lt"/>
              </a:endParaRP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4343400" y="609600"/>
              <a:ext cx="3505200" cy="685800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l"/>
            <a:r>
              <a:rPr lang="en-US" sz="3200" dirty="0" smtClean="0"/>
              <a:t>Discussion threads involve everyone!</a:t>
            </a:r>
            <a:endParaRPr lang="en-US" sz="32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Stay </a:t>
            </a:r>
            <a:r>
              <a:rPr lang="en-US" sz="3200" dirty="0" smtClean="0"/>
              <a:t>informed! 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8642555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3352800" y="3276600"/>
            <a:ext cx="5257800" cy="2209800"/>
            <a:chOff x="3352800" y="3276600"/>
            <a:chExt cx="5257800" cy="2209800"/>
          </a:xfrm>
        </p:grpSpPr>
        <p:sp>
          <p:nvSpPr>
            <p:cNvPr id="4" name="TextBox 3"/>
            <p:cNvSpPr txBox="1"/>
            <p:nvPr/>
          </p:nvSpPr>
          <p:spPr>
            <a:xfrm>
              <a:off x="3429000" y="3348097"/>
              <a:ext cx="51816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+mn-lt"/>
                </a:rPr>
                <a:t>Set up email or RSS notifications when pages have been edited or discussions have been added</a:t>
              </a:r>
              <a:endParaRPr lang="en-US" sz="3200" dirty="0">
                <a:latin typeface="+mn-lt"/>
              </a:endParaRPr>
            </a:p>
          </p:txBody>
        </p:sp>
        <p:sp>
          <p:nvSpPr>
            <p:cNvPr id="5" name="Rounded Rectangle 4"/>
            <p:cNvSpPr/>
            <p:nvPr/>
          </p:nvSpPr>
          <p:spPr bwMode="auto">
            <a:xfrm>
              <a:off x="3352800" y="3276600"/>
              <a:ext cx="5257800" cy="2209800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24EF-59E4-463C-8200-D73197E1985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</TotalTime>
  <Words>340</Words>
  <Application>Microsoft Office PowerPoint</Application>
  <PresentationFormat>On-screen Show (4:3)</PresentationFormat>
  <Paragraphs>104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RPM WikiSpace Tutorial</vt:lpstr>
      <vt:lpstr>http://rethinking-precollege-math.wikispaces.com/</vt:lpstr>
      <vt:lpstr>Slide 3</vt:lpstr>
      <vt:lpstr>Sign into the wiki!</vt:lpstr>
      <vt:lpstr>Click on the page to view</vt:lpstr>
      <vt:lpstr>Resources Page</vt:lpstr>
      <vt:lpstr>Discussion Page</vt:lpstr>
      <vt:lpstr>Discussion threads involve everyone!</vt:lpstr>
      <vt:lpstr> Stay informed!  </vt:lpstr>
      <vt:lpstr>Select page and click the EDIT button</vt:lpstr>
      <vt:lpstr>Slide 11</vt:lpstr>
      <vt:lpstr>Slide 12</vt:lpstr>
      <vt:lpstr>Change the font, size, color and alignment</vt:lpstr>
      <vt:lpstr>Save the changes!</vt:lpstr>
      <vt:lpstr>Add a link to page</vt:lpstr>
      <vt:lpstr>Link to page outside of the wiki</vt:lpstr>
      <vt:lpstr>Link to page within the wiki</vt:lpstr>
      <vt:lpstr>Save the changes!</vt:lpstr>
      <vt:lpstr>Insert a file or image</vt:lpstr>
      <vt:lpstr>Slide 20</vt:lpstr>
      <vt:lpstr>Slide 21</vt:lpstr>
      <vt:lpstr>Change image properties</vt:lpstr>
      <vt:lpstr>More help on Wikispaces!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Heather</dc:creator>
  <cp:lastModifiedBy>Heather Kindred</cp:lastModifiedBy>
  <cp:revision>48</cp:revision>
  <cp:lastPrinted>1601-01-01T00:00:00Z</cp:lastPrinted>
  <dcterms:created xsi:type="dcterms:W3CDTF">2010-06-02T19:48:34Z</dcterms:created>
  <dcterms:modified xsi:type="dcterms:W3CDTF">2010-06-10T22:36:23Z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TC010690501033</vt:lpwstr>
  </property>
</Properties>
</file>